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3" r:id="rId3"/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Questrial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Questrial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827550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265729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subTitle"/>
          </p:nvPr>
        </p:nvSpPr>
        <p:spPr>
          <a:xfrm>
            <a:off x="484650" y="339659"/>
            <a:ext cx="7053300" cy="48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827550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4265729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827550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4265729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3" type="body"/>
          </p:nvPr>
        </p:nvSpPr>
        <p:spPr>
          <a:xfrm>
            <a:off x="827550" y="318330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827550" y="153981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827550" y="318330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3" type="body"/>
          </p:nvPr>
        </p:nvSpPr>
        <p:spPr>
          <a:xfrm>
            <a:off x="4265729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4" type="body"/>
          </p:nvPr>
        </p:nvSpPr>
        <p:spPr>
          <a:xfrm>
            <a:off x="827550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0489" y="1539539"/>
            <a:ext cx="3943500" cy="31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0489" y="1539539"/>
            <a:ext cx="3943500" cy="31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3" name="Shape 123"/>
          <p:cNvSpPr txBox="1"/>
          <p:nvPr>
            <p:ph idx="1" type="subTitle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827550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4265729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subTitle"/>
          </p:nvPr>
        </p:nvSpPr>
        <p:spPr>
          <a:xfrm>
            <a:off x="484650" y="339659"/>
            <a:ext cx="7053300" cy="48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827550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3" type="body"/>
          </p:nvPr>
        </p:nvSpPr>
        <p:spPr>
          <a:xfrm>
            <a:off x="4265729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827550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3" type="body"/>
          </p:nvPr>
        </p:nvSpPr>
        <p:spPr>
          <a:xfrm>
            <a:off x="4265729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3" type="body"/>
          </p:nvPr>
        </p:nvSpPr>
        <p:spPr>
          <a:xfrm>
            <a:off x="827550" y="318330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827550" y="153981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827550" y="318330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3" type="body"/>
          </p:nvPr>
        </p:nvSpPr>
        <p:spPr>
          <a:xfrm>
            <a:off x="4265729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4" type="body"/>
          </p:nvPr>
        </p:nvSpPr>
        <p:spPr>
          <a:xfrm>
            <a:off x="827550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2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0489" y="1539539"/>
            <a:ext cx="3943500" cy="31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0489" y="1539539"/>
            <a:ext cx="3943500" cy="31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15.png"/><Relationship Id="rId2" Type="http://schemas.openxmlformats.org/officeDocument/2006/relationships/image" Target="../media/image02.png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image" Target="../media/image08.png"/><Relationship Id="rId6" Type="http://schemas.openxmlformats.org/officeDocument/2006/relationships/slideLayout" Target="../slideLayouts/slideLayout1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16.png"/><Relationship Id="rId2" Type="http://schemas.openxmlformats.org/officeDocument/2006/relationships/image" Target="../media/image05.png"/><Relationship Id="rId3" Type="http://schemas.openxmlformats.org/officeDocument/2006/relationships/image" Target="../media/image04.png"/><Relationship Id="rId4" Type="http://schemas.openxmlformats.org/officeDocument/2006/relationships/image" Target="../media/image06.png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image" Target="../media/image09.png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2">
            <a:alphaModFix/>
          </a:blip>
          <a:srcRect b="0" l="3614" r="0" t="0"/>
          <a:stretch/>
        </p:blipFill>
        <p:spPr>
          <a:xfrm>
            <a:off x="0" y="2002319"/>
            <a:ext cx="3027600" cy="314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3">
            <a:alphaModFix/>
          </a:blip>
          <a:srcRect b="0" l="35645" r="0" t="0"/>
          <a:stretch/>
        </p:blipFill>
        <p:spPr>
          <a:xfrm>
            <a:off x="0" y="2169180"/>
            <a:ext cx="1141500" cy="177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/>
          <p:nvPr/>
        </p:nvSpPr>
        <p:spPr>
          <a:xfrm>
            <a:off x="6456779" y="1257389"/>
            <a:ext cx="2114400" cy="2114399"/>
          </a:xfrm>
          <a:prstGeom prst="ellipse">
            <a:avLst/>
          </a:prstGeom>
          <a:gradFill>
            <a:gsLst>
              <a:gs pos="0">
                <a:srgbClr val="F7F6F2">
                  <a:alpha val="6666"/>
                </a:srgbClr>
              </a:gs>
              <a:gs pos="36000">
                <a:srgbClr val="F7F6F2">
                  <a:alpha val="5882"/>
                </a:srgbClr>
              </a:gs>
              <a:gs pos="69000">
                <a:srgbClr val="F7F6F2">
                  <a:alpha val="0"/>
                </a:srgbClr>
              </a:gs>
              <a:gs pos="100000">
                <a:srgbClr val="F7F6F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 b="0" l="0" r="0" t="28810"/>
          <a:stretch/>
        </p:blipFill>
        <p:spPr>
          <a:xfrm>
            <a:off x="5999670" y="0"/>
            <a:ext cx="1202400" cy="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5">
            <a:alphaModFix/>
          </a:blip>
          <a:srcRect b="23330" l="0" r="0" t="0"/>
          <a:stretch/>
        </p:blipFill>
        <p:spPr>
          <a:xfrm>
            <a:off x="6456779" y="4571910"/>
            <a:ext cx="744900" cy="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7828379" y="0"/>
            <a:ext cx="5142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 rot="5400000">
            <a:off x="7616745" y="1343055"/>
            <a:ext cx="742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 rot="5400000">
            <a:off x="6713865" y="2419005"/>
            <a:ext cx="2894699" cy="2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7764390" y="221670"/>
            <a:ext cx="62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21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2">
            <a:alphaModFix/>
          </a:blip>
          <a:srcRect b="0" l="3614" r="0" t="0"/>
          <a:stretch/>
        </p:blipFill>
        <p:spPr>
          <a:xfrm>
            <a:off x="0" y="2002319"/>
            <a:ext cx="3027600" cy="314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35645" r="0" t="0"/>
          <a:stretch/>
        </p:blipFill>
        <p:spPr>
          <a:xfrm>
            <a:off x="0" y="2169180"/>
            <a:ext cx="1141500" cy="177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6456779" y="1257389"/>
            <a:ext cx="2114400" cy="2114399"/>
          </a:xfrm>
          <a:prstGeom prst="ellipse">
            <a:avLst/>
          </a:prstGeom>
          <a:gradFill>
            <a:gsLst>
              <a:gs pos="0">
                <a:srgbClr val="F7F6F2">
                  <a:alpha val="6666"/>
                </a:srgbClr>
              </a:gs>
              <a:gs pos="36000">
                <a:srgbClr val="F7F6F2">
                  <a:alpha val="5882"/>
                </a:srgbClr>
              </a:gs>
              <a:gs pos="69000">
                <a:srgbClr val="F7F6F2">
                  <a:alpha val="0"/>
                </a:srgbClr>
              </a:gs>
              <a:gs pos="100000">
                <a:srgbClr val="F7F6F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0" l="0" r="0" t="28810"/>
          <a:stretch/>
        </p:blipFill>
        <p:spPr>
          <a:xfrm>
            <a:off x="5999670" y="0"/>
            <a:ext cx="1202400" cy="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5">
            <a:alphaModFix/>
          </a:blip>
          <a:srcRect b="23330" l="0" r="0" t="0"/>
          <a:stretch/>
        </p:blipFill>
        <p:spPr>
          <a:xfrm>
            <a:off x="6456779" y="4571910"/>
            <a:ext cx="744900" cy="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7828379" y="0"/>
            <a:ext cx="5142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 rot="5400000">
            <a:off x="7616745" y="1343055"/>
            <a:ext cx="742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 rot="5400000">
            <a:off x="6713865" y="2419005"/>
            <a:ext cx="2894699" cy="2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7764390" y="221670"/>
            <a:ext cx="62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21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OZn4pVjvCtU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995532" y="582794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5400" u="none" cap="none" strike="noStrike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CLOUD GATEWAY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761152" y="2849857"/>
            <a:ext cx="3761100" cy="19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Mania Abdi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Rahul Bahal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Chienli Ma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Ayush Singh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656103" y="3176931"/>
            <a:ext cx="3761100" cy="19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Mentors: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Kyle Forster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Ted Elhourani</a:t>
            </a: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706216" y="2043251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EBEBEB"/>
              </a:buClr>
              <a:buSzPct val="25000"/>
              <a:buFont typeface="Comic Sans MS"/>
              <a:buNone/>
            </a:pPr>
            <a:r>
              <a:rPr b="0" i="0" lang="en" sz="3300" u="none" cap="none" strike="noStrike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TRELLO</a:t>
            </a:r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484650" y="360720"/>
            <a:ext cx="7053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600" u="none" cap="none" strike="noStrike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What's Next?</a:t>
            </a:r>
          </a:p>
        </p:txBody>
      </p:sp>
      <p:sp>
        <p:nvSpPr>
          <p:cNvPr id="238" name="Shape 238"/>
          <p:cNvSpPr/>
          <p:nvPr/>
        </p:nvSpPr>
        <p:spPr>
          <a:xfrm>
            <a:off x="484649" y="885600"/>
            <a:ext cx="80403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Achieved the last piece of core functionality in this sprint!</a:t>
            </a:r>
          </a:p>
          <a:p>
            <a:pPr indent="-635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Initiate Test Framework Design</a:t>
            </a:r>
          </a:p>
          <a:p>
            <a:pPr indent="-635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UI/CLI for the admin to manage multiple VCGs easily</a:t>
            </a:r>
          </a:p>
          <a:p>
            <a:pPr indent="-635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 Suite and packaging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811184" y="2313017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3300" u="sng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DEMO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600" u="none" cap="none" strike="noStrike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360" y="1920239"/>
            <a:ext cx="3086100" cy="21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/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700" u="none" cap="none" strike="noStrike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Background 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484650" y="1265489"/>
            <a:ext cx="67098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Private Clouds require extra resources during peak workloads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Borrow resources from public cloud in a hybrid cloud model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solution offers a gateway Virtual Machine(s)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Rests on private and scales on demand via cloud burst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700" u="none" cap="none" strike="noStrike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The sprint in a Nutshell..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84650" y="1265489"/>
            <a:ext cx="67098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Routed all traffic to the Internet using the VCG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Communicated to the worker in the Private Cloud from the Internet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Established the connection between MOC and AWS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Initiated the design and strategy for Automation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978364" y="360720"/>
            <a:ext cx="7053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600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MOC Side Configuration</a:t>
            </a:r>
          </a:p>
        </p:txBody>
      </p:sp>
      <p:sp>
        <p:nvSpPr>
          <p:cNvPr id="190" name="Shape 190"/>
          <p:cNvSpPr/>
          <p:nvPr/>
        </p:nvSpPr>
        <p:spPr>
          <a:xfrm>
            <a:off x="484649" y="1114200"/>
            <a:ext cx="26259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Configure NAT</a:t>
            </a: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Configure Routing Table</a:t>
            </a: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Disable Source Checking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b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7074" l="0" r="0" t="7066"/>
          <a:stretch/>
        </p:blipFill>
        <p:spPr>
          <a:xfrm>
            <a:off x="3110550" y="1410425"/>
            <a:ext cx="5850900" cy="34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978364" y="360720"/>
            <a:ext cx="7053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600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Cloud Gateway Setup – AWS &amp; MOC</a:t>
            </a:r>
          </a:p>
        </p:txBody>
      </p:sp>
      <p:sp>
        <p:nvSpPr>
          <p:cNvPr id="197" name="Shape 197"/>
          <p:cNvSpPr/>
          <p:nvPr/>
        </p:nvSpPr>
        <p:spPr>
          <a:xfrm>
            <a:off x="484649" y="885600"/>
            <a:ext cx="80403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b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61" y="1022599"/>
            <a:ext cx="7900500" cy="40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49"/>
            <a:ext cx="9090825" cy="48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5" y="77750"/>
            <a:ext cx="8540599" cy="49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700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Automation Suite Interface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484650" y="1265500"/>
            <a:ext cx="70533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Add/Delete Connection will create/delete a connection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Connection on/off would toggle connection without affecting the default connection settings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left/right subnet will add a CIDR block into the subnet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Enable/Disable internet in case workers need to be accessed from outside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700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Directory Structure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84650" y="3566600"/>
            <a:ext cx="8391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OpenSwan CLI is implemented by changing config and restarting connections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Enable/Disable internet by changing IP MASQURATE rule in IP tables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50" y="975700"/>
            <a:ext cx="8193698" cy="23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